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9"/>
  </p:notesMasterIdLst>
  <p:handoutMasterIdLst>
    <p:handoutMasterId r:id="rId20"/>
  </p:handoutMasterIdLst>
  <p:sldIdLst>
    <p:sldId id="2147375818" r:id="rId5"/>
    <p:sldId id="2147375825" r:id="rId6"/>
    <p:sldId id="2147375823" r:id="rId7"/>
    <p:sldId id="2147375820" r:id="rId8"/>
    <p:sldId id="2147375835" r:id="rId9"/>
    <p:sldId id="2147375836" r:id="rId10"/>
    <p:sldId id="2147375837" r:id="rId11"/>
    <p:sldId id="2147375840" r:id="rId12"/>
    <p:sldId id="2147375838" r:id="rId13"/>
    <p:sldId id="2147375839" r:id="rId14"/>
    <p:sldId id="2147375841" r:id="rId15"/>
    <p:sldId id="2147375830" r:id="rId16"/>
    <p:sldId id="2147375829" r:id="rId17"/>
    <p:sldId id="2147375817" r:id="rId18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A5F8841-D7D9-298B-E081-1DC7F3144A45}" name="Alex Peirce" initials="AP" userId="S::akpeirce@wisc.edu::ee92ef30-51b1-43dc-8064-bbd228d2341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C45C"/>
    <a:srgbClr val="C5050C"/>
    <a:srgbClr val="0479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62" autoAdjust="0"/>
    <p:restoredTop sz="96327"/>
  </p:normalViewPr>
  <p:slideViewPr>
    <p:cSldViewPr snapToGrid="0" snapToObjects="1">
      <p:cViewPr varScale="1">
        <p:scale>
          <a:sx n="106" d="100"/>
          <a:sy n="106" d="100"/>
        </p:scale>
        <p:origin x="90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231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B5F6D4-4D96-462C-8773-39A84A92914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01B2D17-D48E-4B5E-830E-E95EAE9962A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Data and Reporting: </a:t>
          </a:r>
          <a:r>
            <a:rPr lang="en-US" dirty="0"/>
            <a:t>Will work with AIP in summer/fall to build new Workday Expense Tableau Dashboard </a:t>
          </a:r>
        </a:p>
      </dgm:t>
    </dgm:pt>
    <dgm:pt modelId="{BB0BFA53-9F55-4184-9DC7-643EF40B5ECA}" type="parTrans" cxnId="{BD1CDF32-02D0-4228-9A5D-4FAF181F54B2}">
      <dgm:prSet/>
      <dgm:spPr/>
      <dgm:t>
        <a:bodyPr/>
        <a:lstStyle/>
        <a:p>
          <a:endParaRPr lang="en-US"/>
        </a:p>
      </dgm:t>
    </dgm:pt>
    <dgm:pt modelId="{4249D515-281A-44E2-95F2-3508CD3A35AA}" type="sibTrans" cxnId="{BD1CDF32-02D0-4228-9A5D-4FAF181F54B2}">
      <dgm:prSet/>
      <dgm:spPr/>
      <dgm:t>
        <a:bodyPr/>
        <a:lstStyle/>
        <a:p>
          <a:endParaRPr lang="en-US"/>
        </a:p>
      </dgm:t>
    </dgm:pt>
    <dgm:pt modelId="{9A494440-AD7B-4513-8056-A800C389223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Divisional Check-ins: </a:t>
          </a:r>
          <a:r>
            <a:rPr lang="en-US" dirty="0"/>
            <a:t>Developing schedule to meet with Divisional leadership semi-regularly to discuss metrics, progress of central audit model, any issues or questions that arise</a:t>
          </a:r>
        </a:p>
      </dgm:t>
    </dgm:pt>
    <dgm:pt modelId="{C32F88DD-ADF2-4CDC-B728-DA5F834C6A00}" type="parTrans" cxnId="{61C07AF6-4D3D-48CD-BB5F-4CB7E9CE3C1B}">
      <dgm:prSet/>
      <dgm:spPr/>
      <dgm:t>
        <a:bodyPr/>
        <a:lstStyle/>
        <a:p>
          <a:endParaRPr lang="en-US"/>
        </a:p>
      </dgm:t>
    </dgm:pt>
    <dgm:pt modelId="{8C119B50-5ABA-47FE-BB3F-C77F3C4002D2}" type="sibTrans" cxnId="{61C07AF6-4D3D-48CD-BB5F-4CB7E9CE3C1B}">
      <dgm:prSet/>
      <dgm:spPr/>
      <dgm:t>
        <a:bodyPr/>
        <a:lstStyle/>
        <a:p>
          <a:endParaRPr lang="en-US"/>
        </a:p>
      </dgm:t>
    </dgm:pt>
    <dgm:pt modelId="{2053B270-9D3E-452B-8FF3-D8EFE5E425CD}" type="pres">
      <dgm:prSet presAssocID="{0DB5F6D4-4D96-462C-8773-39A84A929141}" presName="root" presStyleCnt="0">
        <dgm:presLayoutVars>
          <dgm:dir/>
          <dgm:resizeHandles val="exact"/>
        </dgm:presLayoutVars>
      </dgm:prSet>
      <dgm:spPr/>
    </dgm:pt>
    <dgm:pt modelId="{3099316E-B8C9-4016-8202-6E7E4C0DA01E}" type="pres">
      <dgm:prSet presAssocID="{C01B2D17-D48E-4B5E-830E-E95EAE9962A2}" presName="compNode" presStyleCnt="0"/>
      <dgm:spPr/>
    </dgm:pt>
    <dgm:pt modelId="{C8AD1A83-BE96-4D6E-91A4-DFFD058B0B97}" type="pres">
      <dgm:prSet presAssocID="{C01B2D17-D48E-4B5E-830E-E95EAE9962A2}" presName="bgRect" presStyleLbl="bgShp" presStyleIdx="0" presStyleCnt="2"/>
      <dgm:spPr/>
    </dgm:pt>
    <dgm:pt modelId="{976FF486-14C9-4C26-9034-A2F834D9208F}" type="pres">
      <dgm:prSet presAssocID="{C01B2D17-D48E-4B5E-830E-E95EAE9962A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graph with upward trend with solid fill"/>
        </a:ext>
      </dgm:extLst>
    </dgm:pt>
    <dgm:pt modelId="{A846DEC0-6621-4955-875F-5D7CBC3DB5BE}" type="pres">
      <dgm:prSet presAssocID="{C01B2D17-D48E-4B5E-830E-E95EAE9962A2}" presName="spaceRect" presStyleCnt="0"/>
      <dgm:spPr/>
    </dgm:pt>
    <dgm:pt modelId="{9B358E92-28EA-4CDB-A4A3-6D0B9116694B}" type="pres">
      <dgm:prSet presAssocID="{C01B2D17-D48E-4B5E-830E-E95EAE9962A2}" presName="parTx" presStyleLbl="revTx" presStyleIdx="0" presStyleCnt="2">
        <dgm:presLayoutVars>
          <dgm:chMax val="0"/>
          <dgm:chPref val="0"/>
        </dgm:presLayoutVars>
      </dgm:prSet>
      <dgm:spPr/>
    </dgm:pt>
    <dgm:pt modelId="{8081CE81-D5A1-4DDC-B0F1-80317A97F41D}" type="pres">
      <dgm:prSet presAssocID="{4249D515-281A-44E2-95F2-3508CD3A35AA}" presName="sibTrans" presStyleCnt="0"/>
      <dgm:spPr/>
    </dgm:pt>
    <dgm:pt modelId="{320077B1-DCD2-4170-B11F-84698913EE58}" type="pres">
      <dgm:prSet presAssocID="{9A494440-AD7B-4513-8056-A800C3892238}" presName="compNode" presStyleCnt="0"/>
      <dgm:spPr/>
    </dgm:pt>
    <dgm:pt modelId="{3F1DAECF-2C52-40FC-A8FC-122528860035}" type="pres">
      <dgm:prSet presAssocID="{9A494440-AD7B-4513-8056-A800C3892238}" presName="bgRect" presStyleLbl="bgShp" presStyleIdx="1" presStyleCnt="2"/>
      <dgm:spPr/>
    </dgm:pt>
    <dgm:pt modelId="{46969107-0F19-45D8-93CA-A5A440A0201A}" type="pres">
      <dgm:prSet presAssocID="{9A494440-AD7B-4513-8056-A800C389223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nections with solid fill"/>
        </a:ext>
      </dgm:extLst>
    </dgm:pt>
    <dgm:pt modelId="{CAF54947-3210-419C-8091-B23516302DEF}" type="pres">
      <dgm:prSet presAssocID="{9A494440-AD7B-4513-8056-A800C3892238}" presName="spaceRect" presStyleCnt="0"/>
      <dgm:spPr/>
    </dgm:pt>
    <dgm:pt modelId="{0370925F-743D-46CA-8BF3-D2DBBF008A72}" type="pres">
      <dgm:prSet presAssocID="{9A494440-AD7B-4513-8056-A800C3892238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BB6B7C0D-8C86-434F-ACF8-FCAF2B9EEB98}" type="presOf" srcId="{9A494440-AD7B-4513-8056-A800C3892238}" destId="{0370925F-743D-46CA-8BF3-D2DBBF008A72}" srcOrd="0" destOrd="0" presId="urn:microsoft.com/office/officeart/2018/2/layout/IconVerticalSolidList"/>
    <dgm:cxn modelId="{BD1CDF32-02D0-4228-9A5D-4FAF181F54B2}" srcId="{0DB5F6D4-4D96-462C-8773-39A84A929141}" destId="{C01B2D17-D48E-4B5E-830E-E95EAE9962A2}" srcOrd="0" destOrd="0" parTransId="{BB0BFA53-9F55-4184-9DC7-643EF40B5ECA}" sibTransId="{4249D515-281A-44E2-95F2-3508CD3A35AA}"/>
    <dgm:cxn modelId="{137D3538-0247-4B6F-AE3B-4CFED98805BA}" type="presOf" srcId="{C01B2D17-D48E-4B5E-830E-E95EAE9962A2}" destId="{9B358E92-28EA-4CDB-A4A3-6D0B9116694B}" srcOrd="0" destOrd="0" presId="urn:microsoft.com/office/officeart/2018/2/layout/IconVerticalSolidList"/>
    <dgm:cxn modelId="{590E9F80-F262-4414-9975-437AA5F78E60}" type="presOf" srcId="{0DB5F6D4-4D96-462C-8773-39A84A929141}" destId="{2053B270-9D3E-452B-8FF3-D8EFE5E425CD}" srcOrd="0" destOrd="0" presId="urn:microsoft.com/office/officeart/2018/2/layout/IconVerticalSolidList"/>
    <dgm:cxn modelId="{61C07AF6-4D3D-48CD-BB5F-4CB7E9CE3C1B}" srcId="{0DB5F6D4-4D96-462C-8773-39A84A929141}" destId="{9A494440-AD7B-4513-8056-A800C3892238}" srcOrd="1" destOrd="0" parTransId="{C32F88DD-ADF2-4CDC-B728-DA5F834C6A00}" sibTransId="{8C119B50-5ABA-47FE-BB3F-C77F3C4002D2}"/>
    <dgm:cxn modelId="{9C9186C0-F918-4FD2-B562-130E08365DAA}" type="presParOf" srcId="{2053B270-9D3E-452B-8FF3-D8EFE5E425CD}" destId="{3099316E-B8C9-4016-8202-6E7E4C0DA01E}" srcOrd="0" destOrd="0" presId="urn:microsoft.com/office/officeart/2018/2/layout/IconVerticalSolidList"/>
    <dgm:cxn modelId="{155BF4E6-9767-4D52-9C94-4A0909376EB2}" type="presParOf" srcId="{3099316E-B8C9-4016-8202-6E7E4C0DA01E}" destId="{C8AD1A83-BE96-4D6E-91A4-DFFD058B0B97}" srcOrd="0" destOrd="0" presId="urn:microsoft.com/office/officeart/2018/2/layout/IconVerticalSolidList"/>
    <dgm:cxn modelId="{4EEBA589-7EFF-4754-B5C4-01DC1E0AD48A}" type="presParOf" srcId="{3099316E-B8C9-4016-8202-6E7E4C0DA01E}" destId="{976FF486-14C9-4C26-9034-A2F834D9208F}" srcOrd="1" destOrd="0" presId="urn:microsoft.com/office/officeart/2018/2/layout/IconVerticalSolidList"/>
    <dgm:cxn modelId="{21BC4C8F-D927-4861-B217-86E851F239A0}" type="presParOf" srcId="{3099316E-B8C9-4016-8202-6E7E4C0DA01E}" destId="{A846DEC0-6621-4955-875F-5D7CBC3DB5BE}" srcOrd="2" destOrd="0" presId="urn:microsoft.com/office/officeart/2018/2/layout/IconVerticalSolidList"/>
    <dgm:cxn modelId="{480E68E4-095C-44CE-A33A-99F8E396DF40}" type="presParOf" srcId="{3099316E-B8C9-4016-8202-6E7E4C0DA01E}" destId="{9B358E92-28EA-4CDB-A4A3-6D0B9116694B}" srcOrd="3" destOrd="0" presId="urn:microsoft.com/office/officeart/2018/2/layout/IconVerticalSolidList"/>
    <dgm:cxn modelId="{EDB7D309-2700-40AB-B98B-61D9F3B4126C}" type="presParOf" srcId="{2053B270-9D3E-452B-8FF3-D8EFE5E425CD}" destId="{8081CE81-D5A1-4DDC-B0F1-80317A97F41D}" srcOrd="1" destOrd="0" presId="urn:microsoft.com/office/officeart/2018/2/layout/IconVerticalSolidList"/>
    <dgm:cxn modelId="{397C6466-ACAF-42A1-A2F0-6C7C7FDD552B}" type="presParOf" srcId="{2053B270-9D3E-452B-8FF3-D8EFE5E425CD}" destId="{320077B1-DCD2-4170-B11F-84698913EE58}" srcOrd="2" destOrd="0" presId="urn:microsoft.com/office/officeart/2018/2/layout/IconVerticalSolidList"/>
    <dgm:cxn modelId="{E229B771-C04A-491E-A294-B266FCD7EB7E}" type="presParOf" srcId="{320077B1-DCD2-4170-B11F-84698913EE58}" destId="{3F1DAECF-2C52-40FC-A8FC-122528860035}" srcOrd="0" destOrd="0" presId="urn:microsoft.com/office/officeart/2018/2/layout/IconVerticalSolidList"/>
    <dgm:cxn modelId="{B355DB0A-C9B7-4EF6-B419-24C47AEF45E9}" type="presParOf" srcId="{320077B1-DCD2-4170-B11F-84698913EE58}" destId="{46969107-0F19-45D8-93CA-A5A440A0201A}" srcOrd="1" destOrd="0" presId="urn:microsoft.com/office/officeart/2018/2/layout/IconVerticalSolidList"/>
    <dgm:cxn modelId="{2840709D-15A6-48CC-BA84-B3DD7952C1FB}" type="presParOf" srcId="{320077B1-DCD2-4170-B11F-84698913EE58}" destId="{CAF54947-3210-419C-8091-B23516302DEF}" srcOrd="2" destOrd="0" presId="urn:microsoft.com/office/officeart/2018/2/layout/IconVerticalSolidList"/>
    <dgm:cxn modelId="{AEED9B5E-D07E-4687-A442-DD18166E1253}" type="presParOf" srcId="{320077B1-DCD2-4170-B11F-84698913EE58}" destId="{0370925F-743D-46CA-8BF3-D2DBBF008A7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AD1A83-BE96-4D6E-91A4-DFFD058B0B97}">
      <dsp:nvSpPr>
        <dsp:cNvPr id="0" name=""/>
        <dsp:cNvSpPr/>
      </dsp:nvSpPr>
      <dsp:spPr>
        <a:xfrm>
          <a:off x="0" y="780710"/>
          <a:ext cx="9934117" cy="144131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6FF486-14C9-4C26-9034-A2F834D9208F}">
      <dsp:nvSpPr>
        <dsp:cNvPr id="0" name=""/>
        <dsp:cNvSpPr/>
      </dsp:nvSpPr>
      <dsp:spPr>
        <a:xfrm>
          <a:off x="435996" y="1105005"/>
          <a:ext cx="792721" cy="79272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358E92-28EA-4CDB-A4A3-6D0B9116694B}">
      <dsp:nvSpPr>
        <dsp:cNvPr id="0" name=""/>
        <dsp:cNvSpPr/>
      </dsp:nvSpPr>
      <dsp:spPr>
        <a:xfrm>
          <a:off x="1664714" y="780710"/>
          <a:ext cx="8269402" cy="1441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539" tIns="152539" rIns="152539" bIns="15253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Data and Reporting: </a:t>
          </a:r>
          <a:r>
            <a:rPr lang="en-US" sz="2400" kern="1200" dirty="0"/>
            <a:t>Will work with AIP in summer/fall to build new Workday Expense Tableau Dashboard </a:t>
          </a:r>
        </a:p>
      </dsp:txBody>
      <dsp:txXfrm>
        <a:off x="1664714" y="780710"/>
        <a:ext cx="8269402" cy="1441311"/>
      </dsp:txXfrm>
    </dsp:sp>
    <dsp:sp modelId="{3F1DAECF-2C52-40FC-A8FC-122528860035}">
      <dsp:nvSpPr>
        <dsp:cNvPr id="0" name=""/>
        <dsp:cNvSpPr/>
      </dsp:nvSpPr>
      <dsp:spPr>
        <a:xfrm>
          <a:off x="0" y="2582348"/>
          <a:ext cx="9934117" cy="144131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969107-0F19-45D8-93CA-A5A440A0201A}">
      <dsp:nvSpPr>
        <dsp:cNvPr id="0" name=""/>
        <dsp:cNvSpPr/>
      </dsp:nvSpPr>
      <dsp:spPr>
        <a:xfrm>
          <a:off x="435996" y="2906643"/>
          <a:ext cx="792721" cy="79272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70925F-743D-46CA-8BF3-D2DBBF008A72}">
      <dsp:nvSpPr>
        <dsp:cNvPr id="0" name=""/>
        <dsp:cNvSpPr/>
      </dsp:nvSpPr>
      <dsp:spPr>
        <a:xfrm>
          <a:off x="1664714" y="2582348"/>
          <a:ext cx="8269402" cy="1441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539" tIns="152539" rIns="152539" bIns="15253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Divisional Check-ins: </a:t>
          </a:r>
          <a:r>
            <a:rPr lang="en-US" sz="2400" kern="1200" dirty="0"/>
            <a:t>Developing schedule to meet with Divisional leadership semi-regularly to discuss metrics, progress of central audit model, any issues or questions that arise</a:t>
          </a:r>
        </a:p>
      </dsp:txBody>
      <dsp:txXfrm>
        <a:off x="1664714" y="2582348"/>
        <a:ext cx="8269402" cy="14413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C7AEEEB-BAB5-5F5E-C88E-39FC60C7B55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BF3C5A-0552-A242-064B-1E57F2F4D3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CCE4BD-F194-4E45-A90B-AA689EC9AE1E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B39858-D2BA-61C2-112F-1B43CDBC53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293D0C-5CEF-8DB3-BF42-5DBDA1F40E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3C5FF-BF53-4210-973B-FA9412953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181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621671-7E6C-7746-AF0D-CD197AFDFB61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80FB02-D9C2-6A4D-8A7B-43D279C71D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903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80FB02-D9C2-6A4D-8A7B-43D279C71DB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134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31B425-093C-0149-952F-11573DF09F2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 userDrawn="1"/>
        </p:nvSpPr>
        <p:spPr>
          <a:xfrm>
            <a:off x="851888" y="3218871"/>
            <a:ext cx="471523" cy="94006"/>
          </a:xfrm>
          <a:prstGeom prst="rect">
            <a:avLst/>
          </a:prstGeom>
          <a:solidFill>
            <a:srgbClr val="82C45C"/>
          </a:solidFill>
          <a:ln>
            <a:solidFill>
              <a:srgbClr val="82C4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3EF2B24F-1619-BE4B-A7F6-731536B352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2523" y="905691"/>
            <a:ext cx="8334246" cy="2106570"/>
          </a:xfrm>
        </p:spPr>
        <p:txBody>
          <a:bodyPr bIns="0" anchor="b">
            <a:normAutofit/>
          </a:bodyPr>
          <a:lstStyle>
            <a:lvl1pPr marL="0" indent="0" algn="l">
              <a:buNone/>
              <a:defRPr sz="4000" b="1">
                <a:solidFill>
                  <a:schemeClr val="tx1">
                    <a:lumMod val="90000"/>
                    <a:lumOff val="10000"/>
                  </a:schemeClr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pPr lvl="0"/>
            <a:r>
              <a:rPr lang="en-US" dirty="0"/>
              <a:t>Insert Presentation Title in title or sentence case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1AB265-C0D2-A543-B156-B0221787B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33906"/>
            <a:ext cx="12192000" cy="11240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B10240F-B4BA-0448-B9CB-BAB80DBF6B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1889" y="3519488"/>
            <a:ext cx="8334246" cy="701877"/>
          </a:xfrm>
        </p:spPr>
        <p:txBody>
          <a:bodyPr anchor="t">
            <a:noAutofit/>
          </a:bodyPr>
          <a:lstStyle>
            <a:lvl1pPr marL="0" indent="0">
              <a:buNone/>
              <a:defRPr sz="2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subtitle, date or other important information, not to exceed two lines 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254FFE49-5199-9649-BB93-1060548611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1889" y="5953913"/>
            <a:ext cx="10311412" cy="52308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name, position, unit/faculty</a:t>
            </a:r>
          </a:p>
        </p:txBody>
      </p:sp>
    </p:spTree>
    <p:extLst>
      <p:ext uri="{BB962C8B-B14F-4D97-AF65-F5344CB8AC3E}">
        <p14:creationId xmlns:p14="http://schemas.microsoft.com/office/powerpoint/2010/main" val="4126455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B1C6F3-8D05-7245-98E0-6A89EF37B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7339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31B425-093C-0149-952F-11573DF09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1888" y="3218871"/>
            <a:ext cx="471523" cy="94006"/>
          </a:xfrm>
          <a:prstGeom prst="rect">
            <a:avLst/>
          </a:prstGeom>
          <a:solidFill>
            <a:srgbClr val="82C45C"/>
          </a:solidFill>
          <a:ln>
            <a:solidFill>
              <a:srgbClr val="82C4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3EF2B24F-1619-BE4B-A7F6-731536B352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2523" y="905691"/>
            <a:ext cx="8334246" cy="2106570"/>
          </a:xfrm>
        </p:spPr>
        <p:txBody>
          <a:bodyPr bIns="0" anchor="b">
            <a:norm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pPr lvl="0"/>
            <a:r>
              <a:rPr lang="en-US" dirty="0"/>
              <a:t>Insert Presentation Title in title or sentence case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B10240F-B4BA-0448-B9CB-BAB80DBF6B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1889" y="3519488"/>
            <a:ext cx="8334246" cy="701877"/>
          </a:xfrm>
        </p:spPr>
        <p:txBody>
          <a:bodyPr anchor="t">
            <a:noAutofit/>
          </a:bodyPr>
          <a:lstStyle>
            <a:lvl1pPr marL="0" indent="0">
              <a:buNone/>
              <a:defRPr sz="2300">
                <a:solidFill>
                  <a:schemeClr val="tx1">
                    <a:lumMod val="25000"/>
                    <a:lumOff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subtitle, date or other important information, not to exceed two lines 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254FFE49-5199-9649-BB93-1060548611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1889" y="5953913"/>
            <a:ext cx="10311412" cy="52308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name, position, unit/faculty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D50E08-9389-704F-B967-8B33E01F63EE}"/>
              </a:ext>
            </a:extLst>
          </p:cNvPr>
          <p:cNvSpPr/>
          <p:nvPr userDrawn="1"/>
        </p:nvSpPr>
        <p:spPr>
          <a:xfrm>
            <a:off x="11506200" y="9797"/>
            <a:ext cx="570641" cy="10244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DA47717F-59FB-F445-B50C-D4B473F1A7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63459" y="232022"/>
            <a:ext cx="456122" cy="71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92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EDFC75F-7C56-4347-B180-B45A7C3C2B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5300" y="932954"/>
            <a:ext cx="471523" cy="94006"/>
          </a:xfrm>
          <a:prstGeom prst="rect">
            <a:avLst/>
          </a:prstGeom>
          <a:solidFill>
            <a:srgbClr val="82C45C"/>
          </a:solidFill>
          <a:ln>
            <a:solidFill>
              <a:srgbClr val="82C4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DB8662E-61A8-0447-B3BD-A6CA86FA07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300" y="166232"/>
            <a:ext cx="10668000" cy="665018"/>
          </a:xfrm>
        </p:spPr>
        <p:txBody>
          <a:bodyPr bIns="0" anchor="b" anchorCtr="0">
            <a:normAutofit/>
          </a:bodyPr>
          <a:lstStyle>
            <a:lvl1pPr marL="0" indent="0">
              <a:buNone/>
              <a:defRPr sz="3400" b="1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defRPr sz="3200" b="1"/>
            </a:lvl2pPr>
            <a:lvl3pPr>
              <a:defRPr sz="3200" b="1"/>
            </a:lvl3pPr>
            <a:lvl4pPr>
              <a:defRPr sz="3200" b="1"/>
            </a:lvl4pPr>
            <a:lvl5pPr>
              <a:defRPr sz="3200" b="1"/>
            </a:lvl5pPr>
          </a:lstStyle>
          <a:p>
            <a:pPr lvl="0"/>
            <a:r>
              <a:rPr lang="en-US" dirty="0"/>
              <a:t>Insert slide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33615FB-E867-334E-BB0E-3B18A265957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3150" y="1147697"/>
            <a:ext cx="9677400" cy="4446053"/>
          </a:xfrm>
        </p:spPr>
        <p:txBody>
          <a:bodyPr>
            <a:normAutofit/>
          </a:bodyPr>
          <a:lstStyle>
            <a:lvl1pPr marL="228600" indent="-228600">
              <a:buClrTx/>
              <a:buFont typeface="Arial" panose="020B0604020202020204" pitchFamily="34" charset="0"/>
              <a:buChar char="•"/>
              <a:tabLst/>
              <a:defRPr sz="2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3A315EF-C99D-DF4A-94FC-CDB4F9DECB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1" y="6519196"/>
            <a:ext cx="4143375" cy="310278"/>
          </a:xfrm>
          <a:solidFill>
            <a:srgbClr val="82C45C"/>
          </a:solidFill>
          <a:ln>
            <a:noFill/>
          </a:ln>
        </p:spPr>
        <p:txBody>
          <a:bodyPr wrap="square" lIns="274320" tIns="64008" rIns="91440" bIns="91440" anchor="ctr" anchorCtr="0">
            <a:spAutoFit/>
          </a:bodyPr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University of Wisconsin-Madison  I  FINANCE</a:t>
            </a:r>
          </a:p>
        </p:txBody>
      </p:sp>
    </p:spTree>
    <p:extLst>
      <p:ext uri="{BB962C8B-B14F-4D97-AF65-F5344CB8AC3E}">
        <p14:creationId xmlns:p14="http://schemas.microsoft.com/office/powerpoint/2010/main" val="362628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EDFC75F-7C56-4347-B180-B45A7C3C2B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5300" y="932954"/>
            <a:ext cx="471523" cy="94006"/>
          </a:xfrm>
          <a:prstGeom prst="rect">
            <a:avLst/>
          </a:prstGeom>
          <a:solidFill>
            <a:srgbClr val="82C45C"/>
          </a:solidFill>
          <a:ln>
            <a:solidFill>
              <a:srgbClr val="82C4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DB8662E-61A8-0447-B3BD-A6CA86FA07A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300" y="152376"/>
            <a:ext cx="10668000" cy="678873"/>
          </a:xfrm>
        </p:spPr>
        <p:txBody>
          <a:bodyPr bIns="0" anchor="b" anchorCtr="0">
            <a:normAutofit/>
          </a:bodyPr>
          <a:lstStyle>
            <a:lvl1pPr marL="0" indent="0">
              <a:buNone/>
              <a:defRPr sz="3400" b="1"/>
            </a:lvl1pPr>
            <a:lvl2pPr>
              <a:defRPr sz="3200" b="1"/>
            </a:lvl2pPr>
            <a:lvl3pPr>
              <a:defRPr sz="3200" b="1"/>
            </a:lvl3pPr>
            <a:lvl4pPr>
              <a:defRPr sz="3200" b="1"/>
            </a:lvl4pPr>
            <a:lvl5pPr>
              <a:defRPr sz="3200" b="1"/>
            </a:lvl5pPr>
          </a:lstStyle>
          <a:p>
            <a:pPr lvl="0"/>
            <a:r>
              <a:rPr lang="en-US" dirty="0"/>
              <a:t>Insert slide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33615FB-E867-334E-BB0E-3B18A265957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3149" y="1147697"/>
            <a:ext cx="4939745" cy="4446053"/>
          </a:xfrm>
        </p:spPr>
        <p:txBody>
          <a:bodyPr>
            <a:normAutofit/>
          </a:bodyPr>
          <a:lstStyle>
            <a:lvl1pPr marL="228600" indent="-228600">
              <a:buClrTx/>
              <a:buFont typeface="Arial" panose="020B0604020202020204" pitchFamily="34" charset="0"/>
              <a:buChar char="•"/>
              <a:tabLst/>
              <a:defRPr sz="2600">
                <a:solidFill>
                  <a:schemeClr val="tx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</p:txBody>
      </p:sp>
      <p:sp>
        <p:nvSpPr>
          <p:cNvPr id="8" name="Content Placeholder 10">
            <a:extLst>
              <a:ext uri="{FF2B5EF4-FFF2-40B4-BE49-F238E27FC236}">
                <a16:creationId xmlns:a16="http://schemas.microsoft.com/office/drawing/2014/main" id="{B0DEE38D-2FF0-2A49-A7D1-AF607FA3AB7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085004" y="1147697"/>
            <a:ext cx="5078296" cy="4446053"/>
          </a:xfrm>
        </p:spPr>
        <p:txBody>
          <a:bodyPr>
            <a:normAutofit/>
          </a:bodyPr>
          <a:lstStyle>
            <a:lvl1pPr marL="228600" indent="-228600">
              <a:buClrTx/>
              <a:buFont typeface="Arial" panose="020B0604020202020204" pitchFamily="34" charset="0"/>
              <a:buChar char="•"/>
              <a:tabLst/>
              <a:defRPr sz="2600">
                <a:solidFill>
                  <a:schemeClr val="tx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AE1D7082-BFB8-07C7-1B71-354F522934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1" y="6519196"/>
            <a:ext cx="4143375" cy="310278"/>
          </a:xfrm>
          <a:solidFill>
            <a:srgbClr val="82C45C"/>
          </a:solidFill>
          <a:ln>
            <a:noFill/>
          </a:ln>
        </p:spPr>
        <p:txBody>
          <a:bodyPr wrap="square" lIns="274320" tIns="64008" rIns="91440" bIns="91440" anchor="ctr" anchorCtr="0">
            <a:spAutoFit/>
          </a:bodyPr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University of Wisconsin-Madison  I  FINANCE</a:t>
            </a:r>
          </a:p>
        </p:txBody>
      </p:sp>
    </p:spTree>
    <p:extLst>
      <p:ext uri="{BB962C8B-B14F-4D97-AF65-F5344CB8AC3E}">
        <p14:creationId xmlns:p14="http://schemas.microsoft.com/office/powerpoint/2010/main" val="374076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7A194C-A4B8-2148-8BE0-5451BAAC5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8234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7C912DB-E11B-3D4C-9D09-221D4E874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24128"/>
            <a:ext cx="11163300" cy="58256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2563031-4D5F-6F49-9B43-B75A2450AB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5900" y="2514600"/>
            <a:ext cx="8279202" cy="1367286"/>
          </a:xfrm>
        </p:spPr>
        <p:txBody>
          <a:bodyPr bIns="0" anchor="b" anchorCtr="0">
            <a:no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Insert Section Header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3DBCEB-EA83-B646-A716-9EAB713C52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4226928"/>
            <a:ext cx="5264150" cy="354459"/>
          </a:xfrm>
        </p:spPr>
        <p:txBody>
          <a:bodyPr>
            <a:noAutofit/>
          </a:bodyPr>
          <a:lstStyle>
            <a:lvl1pPr marL="0" indent="0">
              <a:buNone/>
              <a:defRPr sz="2300"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Insert subtitle if needed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A2A8E911-3157-1444-8D3E-B3404B047192}"/>
              </a:ext>
            </a:extLst>
          </p:cNvPr>
          <p:cNvSpPr/>
          <p:nvPr userDrawn="1"/>
        </p:nvSpPr>
        <p:spPr>
          <a:xfrm>
            <a:off x="8714232" y="1024128"/>
            <a:ext cx="2449068" cy="5833872"/>
          </a:xfrm>
          <a:custGeom>
            <a:avLst/>
            <a:gdLst>
              <a:gd name="connsiteX0" fmla="*/ 0 w 3290316"/>
              <a:gd name="connsiteY0" fmla="*/ 0 h 6193766"/>
              <a:gd name="connsiteX1" fmla="*/ 1490472 w 3290316"/>
              <a:gd name="connsiteY1" fmla="*/ 0 h 6193766"/>
              <a:gd name="connsiteX2" fmla="*/ 2980944 w 3290316"/>
              <a:gd name="connsiteY2" fmla="*/ 0 h 6193766"/>
              <a:gd name="connsiteX3" fmla="*/ 3290316 w 3290316"/>
              <a:gd name="connsiteY3" fmla="*/ 0 h 6193766"/>
              <a:gd name="connsiteX4" fmla="*/ 3290316 w 3290316"/>
              <a:gd name="connsiteY4" fmla="*/ 6185532 h 6193766"/>
              <a:gd name="connsiteX5" fmla="*/ 1492453 w 3290316"/>
              <a:gd name="connsiteY5" fmla="*/ 6185532 h 6193766"/>
              <a:gd name="connsiteX6" fmla="*/ 1490472 w 3290316"/>
              <a:gd name="connsiteY6" fmla="*/ 6193766 h 619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90316" h="6193766">
                <a:moveTo>
                  <a:pt x="0" y="0"/>
                </a:moveTo>
                <a:lnTo>
                  <a:pt x="1490472" y="0"/>
                </a:lnTo>
                <a:lnTo>
                  <a:pt x="2980944" y="0"/>
                </a:lnTo>
                <a:lnTo>
                  <a:pt x="3290316" y="0"/>
                </a:lnTo>
                <a:lnTo>
                  <a:pt x="3290316" y="6185532"/>
                </a:lnTo>
                <a:lnTo>
                  <a:pt x="1492453" y="6185532"/>
                </a:lnTo>
                <a:lnTo>
                  <a:pt x="1490472" y="6193766"/>
                </a:lnTo>
                <a:close/>
              </a:path>
            </a:pathLst>
          </a:cu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B6D0D8-B441-B94F-81C3-D858DB039304}"/>
              </a:ext>
            </a:extLst>
          </p:cNvPr>
          <p:cNvSpPr/>
          <p:nvPr userDrawn="1"/>
        </p:nvSpPr>
        <p:spPr>
          <a:xfrm>
            <a:off x="11507059" y="0"/>
            <a:ext cx="570641" cy="10244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C54FEC2B-37AF-0F44-BE06-966950F82A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64318" y="222225"/>
            <a:ext cx="456122" cy="71676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EB6C9F2-5465-8D47-8351-B6B681C45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85900" y="4007404"/>
            <a:ext cx="471523" cy="94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427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EB0E-880C-6049-9B69-BA2FEE345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8234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7C912DB-E11B-3D4C-9D09-221D4E874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24128"/>
            <a:ext cx="11163300" cy="58338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2563031-4D5F-6F49-9B43-B75A2450AB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5900" y="2514600"/>
            <a:ext cx="8279202" cy="1367286"/>
          </a:xfrm>
        </p:spPr>
        <p:txBody>
          <a:bodyPr bIns="0" anchor="b" anchorCtr="0">
            <a:no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Insert Section Header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3DBCEB-EA83-B646-A716-9EAB713C52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4226928"/>
            <a:ext cx="5264150" cy="354459"/>
          </a:xfrm>
        </p:spPr>
        <p:txBody>
          <a:bodyPr>
            <a:noAutofit/>
          </a:bodyPr>
          <a:lstStyle>
            <a:lvl1pPr marL="0" indent="0">
              <a:buNone/>
              <a:defRPr sz="2300">
                <a:solidFill>
                  <a:schemeClr val="tx1">
                    <a:lumMod val="25000"/>
                    <a:lumOff val="75000"/>
                  </a:schemeClr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Insert subtitle if needed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83DD59-F90E-824A-BBB1-FEED68A85CFA}"/>
              </a:ext>
            </a:extLst>
          </p:cNvPr>
          <p:cNvSpPr/>
          <p:nvPr userDrawn="1"/>
        </p:nvSpPr>
        <p:spPr>
          <a:xfrm>
            <a:off x="11507059" y="0"/>
            <a:ext cx="570641" cy="10244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FB906E23-D9AF-EB4E-BF01-60C6ADFFAA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64318" y="222225"/>
            <a:ext cx="456122" cy="7167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1E94CE-F71B-1944-B826-00353C872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85900" y="4007404"/>
            <a:ext cx="471523" cy="94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FF968CE-35E2-E543-8D71-1D8778441684}"/>
              </a:ext>
            </a:extLst>
          </p:cNvPr>
          <p:cNvSpPr/>
          <p:nvPr userDrawn="1"/>
        </p:nvSpPr>
        <p:spPr>
          <a:xfrm>
            <a:off x="8714232" y="1024128"/>
            <a:ext cx="2449068" cy="5833872"/>
          </a:xfrm>
          <a:custGeom>
            <a:avLst/>
            <a:gdLst>
              <a:gd name="connsiteX0" fmla="*/ 0 w 3290316"/>
              <a:gd name="connsiteY0" fmla="*/ 0 h 6193766"/>
              <a:gd name="connsiteX1" fmla="*/ 1490472 w 3290316"/>
              <a:gd name="connsiteY1" fmla="*/ 0 h 6193766"/>
              <a:gd name="connsiteX2" fmla="*/ 2980944 w 3290316"/>
              <a:gd name="connsiteY2" fmla="*/ 0 h 6193766"/>
              <a:gd name="connsiteX3" fmla="*/ 3290316 w 3290316"/>
              <a:gd name="connsiteY3" fmla="*/ 0 h 6193766"/>
              <a:gd name="connsiteX4" fmla="*/ 3290316 w 3290316"/>
              <a:gd name="connsiteY4" fmla="*/ 6185532 h 6193766"/>
              <a:gd name="connsiteX5" fmla="*/ 1492453 w 3290316"/>
              <a:gd name="connsiteY5" fmla="*/ 6185532 h 6193766"/>
              <a:gd name="connsiteX6" fmla="*/ 1490472 w 3290316"/>
              <a:gd name="connsiteY6" fmla="*/ 6193766 h 619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90316" h="6193766">
                <a:moveTo>
                  <a:pt x="0" y="0"/>
                </a:moveTo>
                <a:lnTo>
                  <a:pt x="1490472" y="0"/>
                </a:lnTo>
                <a:lnTo>
                  <a:pt x="2980944" y="0"/>
                </a:lnTo>
                <a:lnTo>
                  <a:pt x="3290316" y="0"/>
                </a:lnTo>
                <a:lnTo>
                  <a:pt x="3290316" y="6185532"/>
                </a:lnTo>
                <a:lnTo>
                  <a:pt x="1492453" y="6185532"/>
                </a:lnTo>
                <a:lnTo>
                  <a:pt x="1490472" y="6193766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710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F42A4F79-B8CE-DC2E-A3A3-A24BE92F76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1" y="6519196"/>
            <a:ext cx="4143375" cy="310278"/>
          </a:xfrm>
          <a:solidFill>
            <a:srgbClr val="82C45C"/>
          </a:solidFill>
          <a:ln>
            <a:noFill/>
          </a:ln>
        </p:spPr>
        <p:txBody>
          <a:bodyPr wrap="square" lIns="274320" tIns="64008" rIns="91440" bIns="91440" anchor="ctr" anchorCtr="0">
            <a:spAutoFit/>
          </a:bodyPr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University of Wisconsin-Madison  I  FINANCE</a:t>
            </a:r>
          </a:p>
        </p:txBody>
      </p:sp>
    </p:spTree>
    <p:extLst>
      <p:ext uri="{BB962C8B-B14F-4D97-AF65-F5344CB8AC3E}">
        <p14:creationId xmlns:p14="http://schemas.microsoft.com/office/powerpoint/2010/main" val="649504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-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05D359-7029-C74B-8048-D1347E3F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9939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UW–Madison logo in white text on a red background">
            <a:extLst>
              <a:ext uri="{FF2B5EF4-FFF2-40B4-BE49-F238E27FC236}">
                <a16:creationId xmlns:a16="http://schemas.microsoft.com/office/drawing/2014/main" id="{9442AFA6-CAED-D743-9BD0-FB7276EC21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7092" y="2911281"/>
            <a:ext cx="3077817" cy="103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20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-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05D359-7029-C74B-8048-D1347E3F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9939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UW–Madison logo with white text on a black background">
            <a:extLst>
              <a:ext uri="{FF2B5EF4-FFF2-40B4-BE49-F238E27FC236}">
                <a16:creationId xmlns:a16="http://schemas.microsoft.com/office/drawing/2014/main" id="{9442AFA6-CAED-D743-9BD0-FB7276EC21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7092" y="2911281"/>
            <a:ext cx="3077817" cy="103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827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AD5F9DCB-D213-3D98-DD6E-605FC88529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6650692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425" imgH="424" progId="TCLayout.ActiveDocument.1">
                  <p:embed/>
                </p:oleObj>
              </mc:Choice>
              <mc:Fallback>
                <p:oleObj name="think-cell Slide" r:id="rId12" imgW="425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AD5F9DCB-D213-3D98-DD6E-605FC88529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10668000" cy="1066800"/>
          </a:xfrm>
          <a:prstGeom prst="rect">
            <a:avLst/>
          </a:prstGeom>
        </p:spPr>
        <p:txBody>
          <a:bodyPr vert="horz" lIns="0" tIns="45720" rIns="0" bIns="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900" y="1828799"/>
            <a:ext cx="9677400" cy="445770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1B1986-83A7-3542-BAD9-60B6AA5AD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07059" y="0"/>
            <a:ext cx="570641" cy="10244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UW–Madison red crest logo&#10;">
            <a:extLst>
              <a:ext uri="{FF2B5EF4-FFF2-40B4-BE49-F238E27FC236}">
                <a16:creationId xmlns:a16="http://schemas.microsoft.com/office/drawing/2014/main" id="{0E552B7F-AB27-DB49-8004-05CB28567967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564318" y="222225"/>
            <a:ext cx="456122" cy="716763"/>
          </a:xfrm>
          <a:prstGeom prst="rect">
            <a:avLst/>
          </a:prstGeom>
        </p:spPr>
      </p:pic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80408EEB-0422-CD74-CE22-02F4ABB297DE}"/>
              </a:ext>
            </a:extLst>
          </p:cNvPr>
          <p:cNvSpPr txBox="1">
            <a:spLocks/>
          </p:cNvSpPr>
          <p:nvPr userDrawn="1"/>
        </p:nvSpPr>
        <p:spPr>
          <a:xfrm>
            <a:off x="-1" y="6519196"/>
            <a:ext cx="4143375" cy="310278"/>
          </a:xfrm>
          <a:prstGeom prst="rect">
            <a:avLst/>
          </a:prstGeom>
          <a:solidFill>
            <a:srgbClr val="82C45C"/>
          </a:solidFill>
          <a:ln>
            <a:noFill/>
          </a:ln>
        </p:spPr>
        <p:txBody>
          <a:bodyPr wrap="square" lIns="274320" tIns="64008" rIns="91440" bIns="9144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None/>
              <a:tabLst/>
              <a:defRPr sz="1400" b="0" i="0" kern="1200">
                <a:solidFill>
                  <a:schemeClr val="bg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  <a:lvl2pPr marL="6350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400" b="0" i="0" kern="1200">
                <a:solidFill>
                  <a:schemeClr val="tx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2pPr>
            <a:lvl3pPr marL="10922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400" b="0" i="0" kern="1200">
                <a:solidFill>
                  <a:schemeClr val="tx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3pPr>
            <a:lvl4pPr marL="15430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400" b="0" i="0" kern="1200">
                <a:solidFill>
                  <a:schemeClr val="tx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4pPr>
            <a:lvl5pPr marL="2001838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400" b="0" i="0" kern="1200">
                <a:solidFill>
                  <a:schemeClr val="tx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>
                <a:solidFill>
                  <a:schemeClr val="bg1"/>
                </a:solidFill>
              </a:rPr>
              <a:t>University of Wisconsin-Madison  I  FINANCE</a:t>
            </a:r>
          </a:p>
        </p:txBody>
      </p:sp>
    </p:spTree>
    <p:extLst>
      <p:ext uri="{BB962C8B-B14F-4D97-AF65-F5344CB8AC3E}">
        <p14:creationId xmlns:p14="http://schemas.microsoft.com/office/powerpoint/2010/main" val="252547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74" r:id="rId4"/>
    <p:sldLayoutId id="2147483663" r:id="rId5"/>
    <p:sldLayoutId id="2147483673" r:id="rId6"/>
    <p:sldLayoutId id="2147483667" r:id="rId7"/>
    <p:sldLayoutId id="2147483676" r:id="rId8"/>
    <p:sldLayoutId id="214748367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Red Hat Display" panose="02010303040201060303" pitchFamily="2" charset="0"/>
          <a:ea typeface="Red Hat Display" panose="02010303040201060303" pitchFamily="2" charset="0"/>
          <a:cs typeface="Red Hat Display" panose="02010303040201060303" pitchFamily="2" charset="0"/>
        </a:defRPr>
      </a:lvl1pPr>
    </p:titleStyle>
    <p:bodyStyle>
      <a:lvl1pPr marL="176213" indent="-176213" algn="l" defTabSz="914400" rtl="0" eaLnBrk="1" latinLnBrk="0" hangingPunct="1">
        <a:lnSpc>
          <a:spcPct val="90000"/>
        </a:lnSpc>
        <a:spcBef>
          <a:spcPts val="1000"/>
        </a:spcBef>
        <a:buClrTx/>
        <a:buSzPct val="90000"/>
        <a:buFont typeface="Arial" panose="020B0604020202020204" pitchFamily="34" charset="0"/>
        <a:buChar char="•"/>
        <a:tabLst/>
        <a:defRPr sz="2600" b="0" i="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1pPr>
      <a:lvl2pPr marL="635000" indent="-177800" algn="l" defTabSz="914400" rtl="0" eaLnBrk="1" latinLnBrk="0" hangingPunct="1">
        <a:lnSpc>
          <a:spcPct val="90000"/>
        </a:lnSpc>
        <a:spcBef>
          <a:spcPts val="500"/>
        </a:spcBef>
        <a:buClrTx/>
        <a:buFont typeface="Arial" panose="020B0604020202020204" pitchFamily="34" charset="0"/>
        <a:buChar char="•"/>
        <a:tabLst/>
        <a:defRPr sz="2100" b="0" i="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2pPr>
      <a:lvl3pPr marL="1092200" indent="-177800" algn="l" defTabSz="914400" rtl="0" eaLnBrk="1" latinLnBrk="0" hangingPunct="1">
        <a:lnSpc>
          <a:spcPct val="90000"/>
        </a:lnSpc>
        <a:spcBef>
          <a:spcPts val="500"/>
        </a:spcBef>
        <a:buClrTx/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3pPr>
      <a:lvl4pPr marL="1543050" indent="-171450" algn="l" defTabSz="914400" rtl="0" eaLnBrk="1" latinLnBrk="0" hangingPunct="1">
        <a:lnSpc>
          <a:spcPct val="90000"/>
        </a:lnSpc>
        <a:spcBef>
          <a:spcPts val="500"/>
        </a:spcBef>
        <a:buClrTx/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4pPr>
      <a:lvl5pPr marL="2001838" indent="-173038" algn="l" defTabSz="914400" rtl="0" eaLnBrk="1" latinLnBrk="0" hangingPunct="1">
        <a:lnSpc>
          <a:spcPct val="90000"/>
        </a:lnSpc>
        <a:spcBef>
          <a:spcPts val="500"/>
        </a:spcBef>
        <a:buClrTx/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 userDrawn="1">
          <p15:clr>
            <a:srgbClr val="F26B43"/>
          </p15:clr>
        </p15:guide>
        <p15:guide id="2" pos="72" userDrawn="1">
          <p15:clr>
            <a:srgbClr val="F26B43"/>
          </p15:clr>
        </p15:guide>
        <p15:guide id="3" pos="7608" userDrawn="1">
          <p15:clr>
            <a:srgbClr val="F26B43"/>
          </p15:clr>
        </p15:guide>
        <p15:guide id="4" pos="312" userDrawn="1">
          <p15:clr>
            <a:srgbClr val="F26B43"/>
          </p15:clr>
        </p15:guide>
        <p15:guide id="5" pos="7248" userDrawn="1">
          <p15:clr>
            <a:srgbClr val="F26B43"/>
          </p15:clr>
        </p15:guide>
        <p15:guide id="6" orient="horz" pos="4248" userDrawn="1">
          <p15:clr>
            <a:srgbClr val="F26B43"/>
          </p15:clr>
        </p15:guide>
        <p15:guide id="7" orient="horz" pos="288" userDrawn="1">
          <p15:clr>
            <a:srgbClr val="F26B43"/>
          </p15:clr>
        </p15:guide>
        <p15:guide id="8" orient="horz" pos="960" userDrawn="1">
          <p15:clr>
            <a:srgbClr val="F26B43"/>
          </p15:clr>
        </p15:guide>
        <p15:guide id="9" pos="7032" userDrawn="1">
          <p15:clr>
            <a:srgbClr val="F26B43"/>
          </p15:clr>
        </p15:guide>
        <p15:guide id="10" pos="936" userDrawn="1">
          <p15:clr>
            <a:srgbClr val="F26B43"/>
          </p15:clr>
        </p15:guide>
        <p15:guide id="11" orient="horz" pos="1152" userDrawn="1">
          <p15:clr>
            <a:srgbClr val="F26B43"/>
          </p15:clr>
        </p15:guide>
        <p15:guide id="12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expensepartnerpool@bussvc.wisc.edu" TargetMode="External"/><Relationship Id="rId2" Type="http://schemas.openxmlformats.org/officeDocument/2006/relationships/hyperlink" Target="mailto:allie.watters@wisc.edu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businessservices.wisc.edu/about/accounting-services/" TargetMode="External"/><Relationship Id="rId2" Type="http://schemas.openxmlformats.org/officeDocument/2006/relationships/hyperlink" Target="https://businessservices.wisc.edu/about/accounting-services/centralized-audit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expensepartnerpool@bussvc.wisc.edu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allie.watters@wisc.ed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C5F74B-83AA-37E0-0339-2FA1783A7D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2522" y="905691"/>
            <a:ext cx="9040777" cy="2106570"/>
          </a:xfrm>
        </p:spPr>
        <p:txBody>
          <a:bodyPr/>
          <a:lstStyle/>
          <a:p>
            <a:r>
              <a:rPr lang="en-US" dirty="0"/>
              <a:t>UW-Madison</a:t>
            </a:r>
          </a:p>
          <a:p>
            <a:r>
              <a:rPr lang="en-US" dirty="0"/>
              <a:t>Central Audit  Onboarding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8C899-3B43-3865-16C5-7174D2399C9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51888" y="3519488"/>
            <a:ext cx="9765311" cy="701877"/>
          </a:xfrm>
        </p:spPr>
        <p:txBody>
          <a:bodyPr/>
          <a:lstStyle/>
          <a:p>
            <a:r>
              <a:rPr lang="en-US" dirty="0"/>
              <a:t>Expenses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A275C-C98F-D730-F0A0-81E7580A13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1889" y="5839613"/>
            <a:ext cx="10311412" cy="52308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Allie Watters &amp; Meghann Grove</a:t>
            </a:r>
          </a:p>
          <a:p>
            <a:r>
              <a:rPr lang="en-US" dirty="0"/>
              <a:t>Division </a:t>
            </a:r>
            <a:r>
              <a:rPr lang="en-US"/>
              <a:t>of Business Services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824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AB3C82-6844-0F31-5C11-EB7F70A51D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166DE-C780-486F-446C-A17674ADA39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3150" y="1274697"/>
            <a:ext cx="10370150" cy="475462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/>
              <a:t>With Workday, UW-Madison is </a:t>
            </a:r>
            <a:r>
              <a:rPr lang="en-US" b="1" dirty="0"/>
              <a:t>moving from a decentralized model of expense report approval to a centralized model of approval</a:t>
            </a:r>
            <a:r>
              <a:rPr lang="en-US" dirty="0"/>
              <a:t>. In preparation for Workday, the Division of Business Services has created a team of centralized expense auditors and has invited select Divisions to join central audit prior to Workday Go-Live. </a:t>
            </a:r>
          </a:p>
          <a:p>
            <a:pPr>
              <a:spcBef>
                <a:spcPts val="1200"/>
              </a:spcBef>
            </a:pPr>
            <a:r>
              <a:rPr lang="en-US" b="1" dirty="0"/>
              <a:t>All remaining divisions will be incorporated into central audit with the launch of Workday on July 7, 2025. </a:t>
            </a:r>
          </a:p>
          <a:p>
            <a:pPr>
              <a:spcBef>
                <a:spcPts val="1200"/>
              </a:spcBef>
            </a:pPr>
            <a:r>
              <a:rPr lang="en-US" dirty="0"/>
              <a:t>To share information and help prepare Divisions for change impacts, the Travel and Card team is hosting 1:1 meetings with higher-volume units.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21B18-AE41-46D1-EF6B-6913525AB2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03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AB3C82-6844-0F31-5C11-EB7F70A51D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Benefits of Centralized Audit Model for Expenses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166DE-C780-486F-446C-A17674ADA39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3150" y="1274697"/>
            <a:ext cx="9677400" cy="444605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en-US" b="1" dirty="0">
                <a:effectLst/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Greater Consistency in Audit Reviews:</a:t>
            </a:r>
            <a:r>
              <a:rPr lang="en-US" dirty="0">
                <a:effectLst/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 dedicated team of auditors will ensure that expense reports are reviewed uniformly, providing fair and consistent application of university policies.</a:t>
            </a:r>
          </a:p>
          <a:p>
            <a:pPr marL="0" indent="0"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en-US" b="1" dirty="0">
              <a:effectLst/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pPr marL="0" indent="0"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en-US" b="1" dirty="0">
                <a:effectLst/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Increased Efficiency in Time to Approval:</a:t>
            </a:r>
            <a:r>
              <a:rPr lang="en-US" dirty="0">
                <a:effectLst/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By centralizing the audit function, we anticipate faster turnaround times for expense report approvals, reducing delays and time to payment.</a:t>
            </a:r>
          </a:p>
          <a:p>
            <a:pPr marL="0" indent="0"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en-US" b="1" dirty="0">
              <a:effectLst/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pPr marL="0" indent="0"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en-US" b="1" dirty="0">
                <a:effectLst/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Enhanced Standardization:</a:t>
            </a:r>
            <a:r>
              <a:rPr lang="en-US" dirty="0">
                <a:effectLst/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 centralized approach will ensure university-wide standards and compliance requirements are adhered to more rigorously across all divisions.</a:t>
            </a:r>
          </a:p>
          <a:p>
            <a:pPr marL="0" indent="0">
              <a:spcBef>
                <a:spcPts val="1200"/>
              </a:spcBef>
              <a:buNone/>
            </a:pPr>
            <a:endParaRPr lang="en-US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21B18-AE41-46D1-EF6B-6913525AB2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0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70AC545-D123-16C1-6D60-1F84C3A33B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Workday Expense Workflow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2953C-BF92-F026-93ED-9C970D8ACA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3C000C-64CB-9DF3-61FC-62D699E9E023}"/>
              </a:ext>
            </a:extLst>
          </p:cNvPr>
          <p:cNvSpPr txBox="1"/>
          <p:nvPr/>
        </p:nvSpPr>
        <p:spPr>
          <a:xfrm>
            <a:off x="368134" y="4486746"/>
            <a:ext cx="1088967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Workday, expense reports will route for approval first to Division of Business Services Expense Partners for policy compliance review. Following approval by Expense Partners, reports will route to Grant/Gift/Program/Project driver worktag manager approvers for budget and funding review. </a:t>
            </a:r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913E51E-66C1-9141-ED76-A3F28BF90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286071"/>
            <a:ext cx="10457698" cy="3074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2553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78C841C-769B-F4DB-698E-4330B5851A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Expense Parter Review – What to expect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19943-DE39-D7A2-0E63-8F1E12D3BC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3150" y="1147697"/>
            <a:ext cx="10598750" cy="50721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Business purpose review</a:t>
            </a:r>
          </a:p>
          <a:p>
            <a:pPr lvl="1"/>
            <a:r>
              <a:rPr lang="en-US" dirty="0"/>
              <a:t>Be sure to include a benefit to UW (research, teaching, outreach, or other mission-driven activity)</a:t>
            </a:r>
          </a:p>
          <a:p>
            <a:r>
              <a:rPr lang="en-US" dirty="0"/>
              <a:t>Data entry validation – auditors will confirm that expenses entered match receipts, supporting documentation (e.g., dates, dollar amounts, expense types) </a:t>
            </a:r>
          </a:p>
          <a:p>
            <a:r>
              <a:rPr lang="en-US" dirty="0"/>
              <a:t>Policy compliance review – auditors will ensure each expense meets the criteria for reimbursement as set forth in the relevant UW-Madison policy </a:t>
            </a:r>
          </a:p>
          <a:p>
            <a:pPr lvl="1"/>
            <a:r>
              <a:rPr lang="en-US" dirty="0"/>
              <a:t>Example: If mileage is claimed, ensuring driver is authorized.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there are questions on an expense report, the campus auditor will reach out to the Expense Data Entry Specialist or claimant directly via email.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10F7B-F827-CBE7-6174-127B520ED5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516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83A94-58F0-25E8-AF11-941D3B04B0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Expense Partner Review – Sendback reasons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40841-B114-B2C6-160F-8B023E77A1C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2901" y="1205803"/>
            <a:ext cx="10560399" cy="519499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Central campus auditors will make every effort to keep workflow moving forward to ensure prompt payment/reconciliation. </a:t>
            </a:r>
            <a:r>
              <a:rPr lang="en-US" dirty="0"/>
              <a:t>Having said that, there are certain situations where expense report sendbacks may occur.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 expense report will be sent back to the claimant/alternate if: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There are </a:t>
            </a:r>
            <a:r>
              <a:rPr lang="en-US" b="1" dirty="0"/>
              <a:t>three or more errors on the expense report </a:t>
            </a:r>
            <a:r>
              <a:rPr lang="en-US" dirty="0"/>
              <a:t>(for example, a report has an insufficient business purpose, missing receipt, and missing agenda)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There are </a:t>
            </a:r>
            <a:r>
              <a:rPr lang="en-US" b="1" dirty="0"/>
              <a:t>expenses claimed that do not comply with policy </a:t>
            </a:r>
            <a:r>
              <a:rPr lang="en-US" dirty="0"/>
              <a:t>that require an exception from the Divisional Business Office to pay/reimburse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Report will be sent back with instructions to remove expenses or obtain a Divisional exception, attach the approval to the report and resubmit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dirty="0"/>
              <a:t>10 or more days have elapsed without a response from the claimant/alternate </a:t>
            </a:r>
            <a:r>
              <a:rPr lang="en-US" dirty="0"/>
              <a:t>regarding outstanding questions on the expense report.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dirty="0"/>
              <a:t>Expenses are claimed that require an updated remote work agreement to validate the headquarters location</a:t>
            </a:r>
            <a:r>
              <a:rPr lang="en-US" dirty="0"/>
              <a:t> and an updated remote work agreement is not on file.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01746-1734-8862-346B-F0C467039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337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2F6E89-D71D-631B-A443-C007B69C14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Expense Foundation Specialist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FBD00-69A9-4765-0BF5-F57F2E7B8E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125" y="1119973"/>
            <a:ext cx="10029825" cy="4972050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/>
              <a:t>Expense reports are routed to Expense Foundation Specialists (</a:t>
            </a:r>
            <a:r>
              <a:rPr lang="en-US" dirty="0" err="1"/>
              <a:t>DoBS</a:t>
            </a:r>
            <a:r>
              <a:rPr lang="en-US" dirty="0"/>
              <a:t> Central Audit team) if an expense report contains Foundation Expense items</a:t>
            </a:r>
          </a:p>
          <a:p>
            <a:pPr lvl="1"/>
            <a:r>
              <a:rPr lang="en-US" dirty="0"/>
              <a:t>DOBS staff have access to Foundation data and will be checking for the following: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b="1" dirty="0"/>
              <a:t>Appropriate </a:t>
            </a:r>
            <a:r>
              <a:rPr lang="en-US" dirty="0"/>
              <a:t>billing to Foundation (vs. allowable on UW-Madison funding)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b="1" dirty="0"/>
              <a:t>Accurate split </a:t>
            </a:r>
            <a:r>
              <a:rPr lang="en-US" dirty="0"/>
              <a:t>between UW-Madison and UW-Foundation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b="1" dirty="0"/>
              <a:t>Verifying Foundation account name and number </a:t>
            </a:r>
            <a:r>
              <a:rPr lang="en-US" dirty="0"/>
              <a:t>entered are accurate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b="1" dirty="0"/>
              <a:t>Verifying Foundation account Department/Division matches the Cost Center</a:t>
            </a:r>
            <a:r>
              <a:rPr lang="en-US" dirty="0"/>
              <a:t> on the expense report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Staff will </a:t>
            </a:r>
            <a:r>
              <a:rPr lang="en-US" b="1" dirty="0"/>
              <a:t>verify Foundation use code and Foundation MOU </a:t>
            </a:r>
            <a:r>
              <a:rPr lang="en-US" dirty="0"/>
              <a:t>for allowability/donor intent for each fund billed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Staff will check for </a:t>
            </a:r>
            <a:r>
              <a:rPr lang="en-US" b="1" dirty="0"/>
              <a:t>sufficient available balance </a:t>
            </a:r>
            <a:r>
              <a:rPr lang="en-US" dirty="0"/>
              <a:t>in each Foundation account, either in the spendable balance or if an account is quasi-endowment or temporarily restricted and able to spend from endowment.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EDDFA-014E-D08B-387A-0E74EF45F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35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23BDD8-85E8-CDE1-1833-AA6883010C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What We’ve Learned During the Pilot Phase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0EE35-9976-3566-4312-19505D9931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3150" y="1147697"/>
            <a:ext cx="10306650" cy="515997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Nonstandard policy application across campus</a:t>
            </a:r>
          </a:p>
          <a:p>
            <a:pPr lvl="1"/>
            <a:r>
              <a:rPr lang="en-US" dirty="0"/>
              <a:t>Per diem allowances</a:t>
            </a:r>
          </a:p>
          <a:p>
            <a:pPr lvl="1"/>
            <a:r>
              <a:rPr lang="en-US" dirty="0"/>
              <a:t>Student payments</a:t>
            </a:r>
          </a:p>
          <a:p>
            <a:pPr lvl="1"/>
            <a:r>
              <a:rPr lang="en-US" dirty="0"/>
              <a:t>Sabbatical/Research Leave</a:t>
            </a:r>
          </a:p>
          <a:p>
            <a:pPr lvl="1"/>
            <a:r>
              <a:rPr lang="en-US" dirty="0"/>
              <a:t>Licenses/Certifications</a:t>
            </a:r>
          </a:p>
          <a:p>
            <a:r>
              <a:rPr lang="en-US" dirty="0"/>
              <a:t>Units welcoming additional information/support for difficult policy areas, standardization of report requirements</a:t>
            </a:r>
          </a:p>
          <a:p>
            <a:r>
              <a:rPr lang="en-US" dirty="0"/>
              <a:t>Staff turnover not an issue; team is stabilized and building</a:t>
            </a:r>
          </a:p>
          <a:p>
            <a:r>
              <a:rPr lang="en-US" dirty="0"/>
              <a:t>Send-backs tend to increase during initial phase of implementation; decrease over time</a:t>
            </a:r>
          </a:p>
          <a:p>
            <a:r>
              <a:rPr lang="en-US" dirty="0"/>
              <a:t>Send-backs overall lower when an alternate creates the report </a:t>
            </a:r>
          </a:p>
          <a:p>
            <a:r>
              <a:rPr lang="en-US" dirty="0"/>
              <a:t>Data on Expenses and the central audit model has been crucial to our success and stakeholder understanding (Tableau dashboard)</a:t>
            </a:r>
          </a:p>
          <a:p>
            <a:r>
              <a:rPr lang="en-US" dirty="0"/>
              <a:t>Some areas requiring unnecessary detail, information or supporting documentation; realigned understanding of requirements has reduced administrative burden on report initiators 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6DE36-0277-514E-5507-0C02DEA2E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958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D9E82A-A308-2852-7293-495020BF11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What We’ve Been Working 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1CCAD-60D1-ABD7-91AB-A6B695056B9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Staffing model</a:t>
            </a:r>
          </a:p>
          <a:p>
            <a:r>
              <a:rPr lang="en-US" dirty="0"/>
              <a:t>Audit manual</a:t>
            </a:r>
          </a:p>
          <a:p>
            <a:r>
              <a:rPr lang="en-US" dirty="0"/>
              <a:t>Workload distribution and monitoring in Workday </a:t>
            </a:r>
          </a:p>
          <a:p>
            <a:r>
              <a:rPr lang="en-US" dirty="0"/>
              <a:t>Isolating key performance indicators to track and report on progress of central audit model across campus (time to approval by approval role, sendbacks)</a:t>
            </a:r>
          </a:p>
          <a:p>
            <a:r>
              <a:rPr lang="en-US" dirty="0"/>
              <a:t>Post-pay audit of central audit team’s work</a:t>
            </a:r>
          </a:p>
          <a:p>
            <a:r>
              <a:rPr lang="en-US" dirty="0"/>
              <a:t>Central Audit website</a:t>
            </a:r>
          </a:p>
          <a:p>
            <a:r>
              <a:rPr lang="en-US" dirty="0"/>
              <a:t>Workday resources, e.g., procedures, how-</a:t>
            </a:r>
            <a:r>
              <a:rPr lang="en-US" dirty="0" err="1"/>
              <a:t>tos</a:t>
            </a:r>
            <a:r>
              <a:rPr lang="en-US" dirty="0"/>
              <a:t>, help pages</a:t>
            </a:r>
          </a:p>
          <a:p>
            <a:r>
              <a:rPr lang="en-US" dirty="0"/>
              <a:t>Outreach efforts 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1020C-89EA-1EC2-2E01-248075675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38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CD1DE8-7297-5B68-5832-1A576E7B61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5300" y="166232"/>
            <a:ext cx="10668000" cy="665018"/>
          </a:xfrm>
        </p:spPr>
        <p:txBody>
          <a:bodyPr anchor="b">
            <a:normAutofit/>
          </a:bodyPr>
          <a:lstStyle/>
          <a:p>
            <a:r>
              <a:rPr lang="en-US" dirty="0"/>
              <a:t>Workday Expense Data &amp; Divisional Check-ins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A99509F-6405-6705-6256-167BF3DC1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-1" y="6519196"/>
            <a:ext cx="4143375" cy="310278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58AE6B66-F86E-D89E-B68D-2C38D223D16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1205591"/>
              </p:ext>
            </p:extLst>
          </p:nvPr>
        </p:nvGraphicFramePr>
        <p:xfrm>
          <a:off x="793149" y="1147697"/>
          <a:ext cx="9934117" cy="480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6504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980162-EB8B-F8F6-31CF-52EEAB0F58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82085-B271-CB4E-55C7-10232884722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are you looking forward to with Workday Expense central audit? </a:t>
            </a:r>
          </a:p>
          <a:p>
            <a:r>
              <a:rPr lang="en-US" dirty="0"/>
              <a:t>What are the main concerns with Workday Expense central audit? </a:t>
            </a:r>
          </a:p>
          <a:p>
            <a:r>
              <a:rPr lang="en-US" dirty="0"/>
              <a:t>What topics, policies, or requirements have proved most difficult in Expenses/P-card for your Division? </a:t>
            </a:r>
          </a:p>
          <a:p>
            <a:r>
              <a:rPr lang="en-US" dirty="0"/>
              <a:t>What unique aspects of your School/College/Division should we consider or be aware of as we onboard your unit to our team for Workday Expense? </a:t>
            </a:r>
          </a:p>
          <a:p>
            <a:r>
              <a:rPr lang="en-US" dirty="0"/>
              <a:t>What services or support can the central audit team or our office provide to improve this business process area for your School/College/Division?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020BA-9D4D-22D1-76E9-B2AFBAEEE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354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AB3C82-6844-0F31-5C11-EB7F70A51D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166DE-C780-486F-446C-A17674ADA39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3150" y="1274697"/>
            <a:ext cx="9677400" cy="444605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2400" dirty="0"/>
              <a:t>Review the slide deck and let us know if you have any questions about the coming changes. Reach out to Allie Watters, Expense Reimbursement Program Manager, at </a:t>
            </a:r>
            <a:r>
              <a:rPr lang="en-US" sz="2400" dirty="0">
                <a:hlinkClick r:id="rId2"/>
              </a:rPr>
              <a:t>allie.watters@wisc.edu</a:t>
            </a:r>
            <a:r>
              <a:rPr lang="en-US" sz="2400" dirty="0"/>
              <a:t>. 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With the launch of Workday, claimants, alternates, and departments may send questions on expense reports in process to the central auditor inbox </a:t>
            </a:r>
            <a:r>
              <a:rPr lang="en-US" sz="2400" dirty="0">
                <a:hlinkClick r:id="rId3"/>
              </a:rPr>
              <a:t>expensepartnerpool@bussvc.wisc.edu</a:t>
            </a:r>
            <a:r>
              <a:rPr lang="en-US" sz="2400" dirty="0"/>
              <a:t> or directly to the central auditor assigned on a report.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21B18-AE41-46D1-EF6B-6913525AB2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177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AB3C82-6844-0F31-5C11-EB7F70A51D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166DE-C780-486F-446C-A17674ADA39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3150" y="1274697"/>
            <a:ext cx="10166950" cy="4821303"/>
          </a:xfrm>
        </p:spPr>
        <p:txBody>
          <a:bodyPr>
            <a:normAutofit/>
          </a:bodyPr>
          <a:lstStyle/>
          <a:p>
            <a:r>
              <a:rPr lang="en-US" sz="2800" dirty="0"/>
              <a:t>Central Audit webpage: </a:t>
            </a:r>
            <a:r>
              <a:rPr lang="en-US" sz="2800" dirty="0">
                <a:hlinkClick r:id="rId2"/>
              </a:rPr>
              <a:t>https://businessservices.wisc.edu/about/accounting-services/centralized-audit/</a:t>
            </a:r>
            <a:endParaRPr lang="en-US" sz="2800" dirty="0"/>
          </a:p>
          <a:p>
            <a:r>
              <a:rPr lang="en-US" sz="2800" dirty="0"/>
              <a:t>Central Audit staff directory: </a:t>
            </a:r>
            <a:r>
              <a:rPr lang="en-US" sz="2800" dirty="0">
                <a:hlinkClick r:id="rId3"/>
              </a:rPr>
              <a:t>https://businessservices.wisc.edu/about/accounting-services/</a:t>
            </a:r>
            <a:endParaRPr lang="en-US" sz="2800" dirty="0"/>
          </a:p>
          <a:p>
            <a:r>
              <a:rPr lang="en-US" sz="2800" dirty="0"/>
              <a:t>Expense Partner inbox: </a:t>
            </a:r>
            <a:r>
              <a:rPr lang="en-US" sz="2800" dirty="0">
                <a:hlinkClick r:id="rId4"/>
              </a:rPr>
              <a:t>expensepartnerpool@bussvc.wisc.edu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21B18-AE41-46D1-EF6B-6913525AB2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384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DA7E5-CA9C-5659-64D0-EAA463BA202C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1205706"/>
            <a:ext cx="12192000" cy="44465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dirty="0"/>
              <a:t> </a:t>
            </a:r>
          </a:p>
          <a:p>
            <a:pPr marL="0" indent="0" algn="ctr">
              <a:buNone/>
            </a:pPr>
            <a:r>
              <a:rPr lang="en-US" sz="4800" dirty="0"/>
              <a:t>Questions?</a:t>
            </a:r>
          </a:p>
          <a:p>
            <a:pPr marL="0" indent="0" algn="ctr">
              <a:buNone/>
            </a:pPr>
            <a:r>
              <a:rPr lang="en-US" sz="4800" dirty="0"/>
              <a:t>We’re here to support you!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3600" dirty="0"/>
              <a:t>Email Allie Watters </a:t>
            </a:r>
            <a:r>
              <a:rPr lang="en-US" sz="3600" dirty="0">
                <a:hlinkClick r:id="rId2"/>
              </a:rPr>
              <a:t>allie.watters@wisc.edu</a:t>
            </a:r>
            <a:r>
              <a:rPr lang="en-US" sz="3600" dirty="0"/>
              <a:t> </a:t>
            </a:r>
          </a:p>
          <a:p>
            <a:pPr marL="0" indent="0" algn="ctr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690659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UW-Madison theme1">
      <a:dk1>
        <a:srgbClr val="202020"/>
      </a:dk1>
      <a:lt1>
        <a:srgbClr val="FFFFFF"/>
      </a:lt1>
      <a:dk2>
        <a:srgbClr val="101010"/>
      </a:dk2>
      <a:lt2>
        <a:srgbClr val="DADFE1"/>
      </a:lt2>
      <a:accent1>
        <a:srgbClr val="C5050C"/>
      </a:accent1>
      <a:accent2>
        <a:srgbClr val="C5050C"/>
      </a:accent2>
      <a:accent3>
        <a:srgbClr val="9B0000"/>
      </a:accent3>
      <a:accent4>
        <a:srgbClr val="FCCB51"/>
      </a:accent4>
      <a:accent5>
        <a:srgbClr val="80B3AE"/>
      </a:accent5>
      <a:accent6>
        <a:srgbClr val="ADADAD"/>
      </a:accent6>
      <a:hlink>
        <a:srgbClr val="0479A8"/>
      </a:hlink>
      <a:folHlink>
        <a:srgbClr val="0479A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W-Madison-text-RedHat-16_9" id="{2F339FD8-EA44-4BBF-975B-8E632C3FEDEB}" vid="{F453B64F-0DC1-4801-8435-AF21EB745BC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4ac6762-de9d-4618-9dcb-e72738632c66" xsi:nil="true"/>
    <lcf76f155ced4ddcb4097134ff3c332f xmlns="975ea117-1fc6-4c09-9c05-1df37c12795c">
      <Terms xmlns="http://schemas.microsoft.com/office/infopath/2007/PartnerControls"/>
    </lcf76f155ced4ddcb4097134ff3c332f>
    <SharedWithUsers xmlns="34ac6762-de9d-4618-9dcb-e72738632c66">
      <UserInfo>
        <DisplayName>Alex Peirce</DisplayName>
        <AccountId>9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B35AD0501FE14A9F7E6BC3809D2A47" ma:contentTypeVersion="12" ma:contentTypeDescription="Create a new document." ma:contentTypeScope="" ma:versionID="77af9cb4731bf90189758a3958be97f5">
  <xsd:schema xmlns:xsd="http://www.w3.org/2001/XMLSchema" xmlns:xs="http://www.w3.org/2001/XMLSchema" xmlns:p="http://schemas.microsoft.com/office/2006/metadata/properties" xmlns:ns2="975ea117-1fc6-4c09-9c05-1df37c12795c" xmlns:ns3="34ac6762-de9d-4618-9dcb-e72738632c66" targetNamespace="http://schemas.microsoft.com/office/2006/metadata/properties" ma:root="true" ma:fieldsID="922a847c046c8695c8f6d05cf4972e44" ns2:_="" ns3:_="">
    <xsd:import namespace="975ea117-1fc6-4c09-9c05-1df37c12795c"/>
    <xsd:import namespace="34ac6762-de9d-4618-9dcb-e72738632c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5ea117-1fc6-4c09-9c05-1df37c1279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3718347-7ac7-43d2-8bc2-3254bf33472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ac6762-de9d-4618-9dcb-e72738632c6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c36cebc2-ef62-4a95-94cf-812a3754dbe9}" ma:internalName="TaxCatchAll" ma:showField="CatchAllData" ma:web="34ac6762-de9d-4618-9dcb-e72738632c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65BC9B0-0E86-4462-856F-CF0C40B5B010}">
  <ds:schemaRefs>
    <ds:schemaRef ds:uri="http://schemas.microsoft.com/office/2006/metadata/properties"/>
    <ds:schemaRef ds:uri="http://schemas.microsoft.com/office/2006/documentManagement/types"/>
    <ds:schemaRef ds:uri="975ea117-1fc6-4c09-9c05-1df37c12795c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34ac6762-de9d-4618-9dcb-e72738632c6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16A6FFF-05BF-4860-8DC0-B7318128D8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5ea117-1fc6-4c09-9c05-1df37c12795c"/>
    <ds:schemaRef ds:uri="34ac6762-de9d-4618-9dcb-e72738632c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8694384-3B74-4A9D-8EA9-76E3A1DF6F8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UW-Madison-text-RedHat-16_9</Template>
  <TotalTime>11468</TotalTime>
  <Words>1164</Words>
  <Application>Microsoft Office PowerPoint</Application>
  <PresentationFormat>Widescreen</PresentationFormat>
  <Paragraphs>86</Paragraphs>
  <Slides>14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Red Hat Display</vt:lpstr>
      <vt:lpstr>Red Hat Text</vt:lpstr>
      <vt:lpstr>Wingdings</vt:lpstr>
      <vt:lpstr>Office Theme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this template</dc:title>
  <dc:creator>Jen Young</dc:creator>
  <cp:lastModifiedBy>Andrew Johnson</cp:lastModifiedBy>
  <cp:revision>178</cp:revision>
  <dcterms:created xsi:type="dcterms:W3CDTF">2023-09-20T14:36:41Z</dcterms:created>
  <dcterms:modified xsi:type="dcterms:W3CDTF">2025-05-09T12:57:41Z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0x01010046B35AD0501FE14A9F7E6BC3809D2A47</vt:lpwstr>
  </property>
  <property fmtid="{D5CDD505-2E9C-101B-9397-08002B2CF9AE}" pid="3" name="MediaServiceImageTags">
    <vt:lpwstr/>
  </property>
</Properties>
</file>